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8" r:id="rId3"/>
    <p:sldId id="301" r:id="rId4"/>
    <p:sldId id="303" r:id="rId5"/>
    <p:sldId id="327" r:id="rId6"/>
    <p:sldId id="328" r:id="rId7"/>
    <p:sldId id="329" r:id="rId8"/>
    <p:sldId id="277" r:id="rId9"/>
    <p:sldId id="305" r:id="rId10"/>
    <p:sldId id="330" r:id="rId11"/>
    <p:sldId id="331" r:id="rId12"/>
    <p:sldId id="332" r:id="rId13"/>
    <p:sldId id="333" r:id="rId14"/>
    <p:sldId id="334" r:id="rId15"/>
    <p:sldId id="335" r:id="rId16"/>
    <p:sldId id="306" r:id="rId17"/>
    <p:sldId id="336" r:id="rId18"/>
    <p:sldId id="337" r:id="rId19"/>
    <p:sldId id="307" r:id="rId20"/>
    <p:sldId id="308" r:id="rId21"/>
    <p:sldId id="344" r:id="rId22"/>
    <p:sldId id="338" r:id="rId23"/>
    <p:sldId id="339" r:id="rId24"/>
    <p:sldId id="340" r:id="rId25"/>
    <p:sldId id="341" r:id="rId26"/>
    <p:sldId id="342" r:id="rId27"/>
    <p:sldId id="343" r:id="rId28"/>
    <p:sldId id="351" r:id="rId29"/>
    <p:sldId id="353" r:id="rId30"/>
    <p:sldId id="355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5" r:id="rId39"/>
    <p:sldId id="366" r:id="rId40"/>
    <p:sldId id="367" r:id="rId41"/>
    <p:sldId id="368" r:id="rId42"/>
    <p:sldId id="369" r:id="rId43"/>
    <p:sldId id="2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850F84-98BB-B889-BE91-873FB0681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1D45563-F5F0-C320-3A2C-05DEFF2C6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A90DA3-D77C-C19C-7C97-814ABD54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70E571-5763-FD58-E6E5-E2D5E38E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CBD579-2249-54AA-A76B-DEF278E4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0BEEE3-B06E-79A3-36EA-61927B9A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C15182-8F91-A158-68E9-908E52246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3B64603-24CE-B07B-174B-2EE597A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88D4C9-6A96-9FD6-4435-B6481CF8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57E2E4-2EEC-D74A-27A9-EC8BFCFA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E993A05-2043-1EC8-5B4E-C8BBAEF3F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A86E3AC-D684-6F1B-9583-FBD5AFF0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D603D4-8909-03DB-E8BB-74ECD7A7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6007EEC-83F0-D694-BBC7-9701B436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C0FFD4-89F9-DFA0-EF23-0A36C02E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C56718-8972-DAEE-AE1D-5114ECCF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4A3BD7-89E5-166F-4CDC-C5D223E4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E53F3AE-3B28-20AA-E560-453C10AF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46D6E2-C204-D926-F4BE-FC66EE03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7BD9A9-2801-5E02-104C-B197C9EC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44E743-0575-85EB-4555-05E97EBC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1440959-E0CE-1BF1-C266-CA943B44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8BE4EA-9E56-BB61-8228-F13353B7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CEC4F3-8724-4114-F193-0D75B80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CAABD19-B121-FEEE-BBDD-B5B686E9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DE27E2-A3F2-1A84-02CE-70711BC4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DC2992-8460-4274-DB78-D9FEC51CD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187AD0B-D5F0-CB97-8A75-795579397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2E9D68-C37E-31C0-4888-101E63A3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080D2E1-ECA8-C6F1-CF0B-F814081A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ABCC6BF-6BF1-74A8-D563-C91C0BEF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6F930E-706B-D9E8-6B30-E605FE8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FB6BADE-C99B-4065-F0EC-65194E3CB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A64E9E-357C-E851-12AA-7392CAB5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B0DE3AB-81CE-3F6B-FD3B-BA9AD0B97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6BB3AA1-CC10-D54C-6BDB-97D744FF9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C4BDFF2-D08B-D801-1D8F-ADB59190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641252B-A166-11A3-FFE5-9D3944C0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06719EF-E038-B361-5FDE-11527D65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020153-1DE9-2F6B-6765-709AE77A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4C7CB69-996D-D09F-52FD-20E372FE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95D9E1B-FFEE-5E05-6F10-B832A617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B070898-A60F-1FF4-28CE-44D76244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64E73F2-7A68-8FB4-C7D5-45916EC5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0549810-FF29-C451-FCDB-7D911924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2BC5D2E-8743-4489-F324-5E1F3FF9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75F122-2A43-015F-A596-2AFC62FE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7B9D48-CECF-2DBB-AEA4-49B3474D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7C4F9BD-115E-0FAA-766F-C3C58C5F0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9AA6E5-1C58-F2BF-FD2B-F88FF19E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FF1AF6E-7452-8244-CB64-E4F5C44C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28C938-0593-A5F9-B70A-377CB2F6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E6FBAE-A988-107D-BC5B-DEEC264B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892DB1F-BF23-C842-A886-846A21AFF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BD1148F-D772-ABD2-DF7E-55294BD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39E53FC-38F1-F77B-970E-1E7F9FA9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3BC46EF-EA26-8FDD-F2BD-E5BA29D1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2EBBB24-F9B1-2752-CCB7-172CA6E9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416C91D-2B2B-9E9F-73D2-EA885CAE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E5C2FC-3B9C-0C68-F741-20D1AA5A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940B7F-B587-FC5E-BEEC-F1A308922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2998-731F-49AF-A89C-ECA341E0D2F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FD18E7-7468-48E1-4C0D-87D2717D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3D57A1A-FC56-38B7-E618-AD32C7CC1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06FB-0811-47C6-8593-A613814F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048" y="2190360"/>
            <a:ext cx="12188952" cy="2726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25B1CD1-25BD-484A-8AD4-4C728F073423}"/>
              </a:ext>
            </a:extLst>
          </p:cNvPr>
          <p:cNvSpPr txBox="1"/>
          <p:nvPr/>
        </p:nvSpPr>
        <p:spPr>
          <a:xfrm>
            <a:off x="946497" y="2979254"/>
            <a:ext cx="10566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วิชา ช่างไม้เบื้องต้น</a:t>
            </a:r>
          </a:p>
          <a:p>
            <a:pPr algn="ctr"/>
            <a:endParaRPr lang="th-TH" sz="4000" dirty="0"/>
          </a:p>
          <a:p>
            <a:pPr algn="ctr"/>
            <a:endParaRPr lang="en-US" sz="4000" dirty="0"/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12D5CC8D-8E64-475D-B49F-717EADB655E6}"/>
              </a:ext>
            </a:extLst>
          </p:cNvPr>
          <p:cNvCxnSpPr/>
          <p:nvPr/>
        </p:nvCxnSpPr>
        <p:spPr>
          <a:xfrm>
            <a:off x="1445260" y="4788435"/>
            <a:ext cx="956887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3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คิดความยาวรอบรูปหน้าตัดเสา คูณ ความสูงของเสา คูณ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เสาเขียนสมการ การหาพื้นที่ ไม้แบบหล่อเสาเป็น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ความยาวรอบรูปหน้าตัดเสา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เสา = .........ตารางเมตร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ให้ถอดจากแบบแปลนโครงสร้างเสาชั้นล่าง แปลนโครงสร้างเสาทุกชั้น และแบบขยาย โครงสร้างเสา       โดยคิดแยกปริมาณตามหมายเลขเสา แยกชั้นแล้วหาผลรวมของไม้แบบที่ใช้หล่อเสา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คานคอดินที่ระดับใต้คานไม่สูงกว่าระดับดินบริเวณ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คิดขนาดพื้นที่จากด้านความลึก 2 ด้าน ของคาน (ไม่ต้องรวมความกว้างของคาน) คูณ ความยาวของคาน เขียนสมการการหาพื้นที่ไม้แบบหลอ่ คานคอดินเป็น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ความลึกของคาน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2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 = .........ตารางเมตร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ให้ถอดจากแบบแปลนโครงสร้างคานคอดิน และแบบขยายโครงสร้างคาน โดยคิดแยก ตามหมายเลข      คานคอดินแล้วหาผลรวมของไม้แบบที่ใช้หล่อคานคอดิน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414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คานคอดินที่ระดับใต้คานสูงกว่าระดับดินบริเวณ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คิดขนาดพื้นที่จากด้านความลึก 2 ด้านของคาน รวมกับด้านล่างใต้ท้องคานคูณความยาวของคาน เขียนสมการการหาพื้นที่ไม้แบบหล่อคานคอดินที่ระดับใต้คาน สูงกว่าระดับเป็น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[(ความลึกของคาน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2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ด้าน) + ความกว้างของคาน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ยาว)] = .........ตารางเมตร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ให้ถอดจากแบบแปลนโครงสร้างคานคอดิน และแบบขยายโครงสร้างคาน โดยคิดแยกตาม หมายเลขคานคอดินแล้วหาผลรวมของไม้แบบที่ใช้หล่อคานคอดิน</a:t>
            </a:r>
          </a:p>
        </p:txBody>
      </p:sp>
    </p:spTree>
    <p:extLst>
      <p:ext uri="{BB962C8B-B14F-4D97-AF65-F5344CB8AC3E}">
        <p14:creationId xmlns:p14="http://schemas.microsoft.com/office/powerpoint/2010/main" val="21442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คาน คิดขนาดพื้นที่จากด้านความลึก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ด้านของคานรวมกับความกว้างของคานคูณ ความยาวของคาน กรณีคานช่วงเดียวให้ใช้ตัวเลขจากศูนย์กลางเสาถึงศูนย์กลางเสาเป็นความยาว คาน หน่วยเป็นเมตร กรณีคาน ยื่นให้ใช้ตัวเลขจากศูนย์กลางเสาถึงปลายคานเป็นความยาวคาน หน่วยเป็นเมตร จากนั้นให้พิจารณาหน้าตัด ของคานเพื่อคํานวณปริมาณไม้แบบหล่อคาน เขียน สมการการหาพื้นที่ไม้แบบคานเป็น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[(ความลึกของคาน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2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ด้าน) + ความกว้างของคาน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ยาว)] = .........ตารางเมตร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ให้ถอดจากแบบแปลนโครงสร้างคานคอดิน และแบบขยายโครงสร้างคาน โดยคิดแยก ตามหมายเลขคาน แล้วหาผลรวมของไม้แบบที่ใช้หล่อคาน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03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คิดพื้นที่จากความกว้างของพื้นคูณความยาวของพื้นในแต่ละผืน เขียนสมการการ หาพื้นที่ไม้ แบบท้องพื้นเป็น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กว้าง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 = .........ตารางเมตร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ให้ถอดจากแบบแปลนโครงสร้างพื้นทุกชั้น และแบบขยายโครงสร้างพื้น โดยคิดแยก ตามหมายเลขพื้น แยกตามชั้นแล้วหาผลรวมของไม้แบบที่ใช้หล่อพื้น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บันได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คิดตามลักษณะของบันได เช่น บันไดท้องเรียบ คิดพื้นที่ของท้องบันไดรวม กับท้องชานพัก รวมกับพื้นที่ความกว้างของบันไดคูณ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ขั้นบันได รวมกับความหนาของ บันไดหรือพื้นที่ของแม่บันไดรวม ความสูงของลูกตั้งบันไดทั้งสองด้าน เขียนสมการการหาพื้นที่ไม้แบบบันไดเป็น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[(ความกว้างท้องบันได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ยาว) + (ความกว้างท้องชานพัก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ยาว) + (ความกว้าง ของบันได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ความสูงลูกตั้ง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ขั้นบันได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2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ด้าน) + (ความหนาของบันได รวมความสูงของลูกตั้ง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ยาว) = .........ตารางเมตร)] 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ให้คิดแยกตามหมายเลขบันได แยกตามชั้น และหาผลรวมของไม้แบบที่ใช้หล่อบันได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4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พื้นกันสาด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คิดจากพื้นที่ท้องพื้นกันสาดโดยใช้ความกว้างคูณความยาว เขียนสมการ การหาพื้นที่ไม้ แบบท้องพื้นกันสาดเป็น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คิดพื้นที่กว้าง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 = .........ตารางเมตร 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ให้คิดแยกตามหมายเลขพื้นกันสาด แยกตามชั้น และหาผลรวมของไม้แบบที่ใช้หล่อพื้น กันสาด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แผงบังแดด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คิดแยกตามระนาบของแผงบังแดด โดยใช้ความกว้างคูณความยาว เขียนสมการ การหาพื้นที่ไม้แบบหล่อแผงบังแดดเป็น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คิดพื้นที่กว้าง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 = .........ตารางเมตร 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ให้คิดแยกตามหมายเลขแผงบังแดด แยกตามชั้น และหาผลรวมของไม้แบบที่ใช้หล่อ แผงบังแดด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43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หลังคาคอนกรีตเสริมเหล็กหล่อกับที่พื้นเรียบ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โดยใช้ความกว้างคูณความยาว เขียนสมการการหาพื้นที่ไม้     แบบท้องพื้นหลังคาเป็น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คิดพื้นที่กว้าง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ยาว = .........ตารางเมตร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ให้คิดแยกตามหมายเลขพื้นหลังคา แยกตามชั้น และหาผลรวมของไม้แบบที่ใช้หล่อพื้น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36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2609234" y="2008318"/>
            <a:ext cx="69735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3 วัสดุงานไม้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ไม้เนื้ออ่อน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เป็นไม้ที่มีวงปีกว้างมาก เนื่องจากเป็นไม้โตเร็ว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ลําต้น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ใหญ่ เนื้อค่อนข้างเหนียว แต่แปรรูป ได้ง่าย    เนื้อไม้มีสีจาง หรือ ค่อนข้างซีด ความทนทานมีขีดจํากัดไม่สามารถรับน้ำหนักได้มากเท่าที่ควร จึงเหมาะกับงาน ในที่ร่ม หรือ งานชั่วคราวเป็นส่วนใหญ่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ED7A4-455D-C590-265E-B1EB691F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4042272"/>
            <a:ext cx="2922493" cy="23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18186" y="1853717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ไม้เนื้อแข็ง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เป็นไม้ที่มีวงปีมากกว่าไม้เนื้ออ่อน เพราะมีการเจริญเติบโตช้ากว่า โดยเฉลี่ยมีอายุหลาย   สิบปี จึงจะ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าใช้งานได้ ลักษณะทั่วไปของไม้เนื้อแข็ง ผิวสัมผัสของเนื้อไม้จะมีความมัน ลวดลายละเอียด     เนื้อแน่น สีเข้ม (แดงถึง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มีน้ำหนักมาก แข็งแรงทนทาน เหมาะ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งานปูพื้น งานเฟอร์นิเจอร์และงาน โครงสร้างไม้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ED7A4-455D-C590-265E-B1EB691F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4836" y="3579952"/>
            <a:ext cx="3888928" cy="25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18186" y="1853717"/>
            <a:ext cx="1056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ไม้เนื้อแกร่ง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เป็นไม้ที่มีการเจริญเติบโตช้ามากที่สุด จึง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มีวงปีถี่มากกว่าไม้สองชนิดแรก โดยมีอายุ เฉลี่ยไม่น้อยกว่า 60-70 ปีขึ้นไป จึงจะ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าใช้งานได้เนื้อไม้มีสีเข้มค่อนข้างแดง น้ำหนักไม่มากแต่แข็งกว่าไม้    เนื้อแข็ง ไม้ที่จัดอยู่ในกลุ่มนี้ส่วนใหญ่มักเป็นไม้ที่ใช้ในงานโครงสร้างเป็นหลัก อาทิพื้น คาน ตง ขื่อ และเสา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ED7A4-455D-C590-265E-B1EB691FE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633" y="3503774"/>
            <a:ext cx="5638734" cy="23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1981162" y="2002673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วัสดุทดแทนไม้หรือไม้ประกอบ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กลุ่มไม้แปรรูป เช่น ไม้ประกับโครงสร้าง และ แผ่นไม้ประสาน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กลุ่มไม้บาง เช่น แผ่นไม้อัด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แผ่นไม้อัดไส้ไม้ระแนง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แผ่นไม้อัดไส้ไม้ประกบตั้ง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แผ่นไม้อัดไส้ไม้คร่าว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แผ่นไม้อัดสอดไส้ และ แผ่นไม้บางประกับ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กลุ่มชินไม้ เช่น  แผ่นชิ้นไม้อัด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แผ่นเกล็ดไม้อัด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แผ่นไม้อัดเกล็ดเรียงชิ้น และ แผ่นไม้อัดไส้ปา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ติเก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ิล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กลุ่มเส้นใยไม้ เช่น แผ่นใยไม้อัดแข็ง และ แผ่นใยไม้อัดความแน่นปานกลาง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กลุ่มไม้อัดสารแร่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แผ่นฝอยไม้อัดซีเมนต์ และ แผ่นชิ้นไม้อัดซีเมนต์และแผ่นใยไม้อัดซีเมนต์</a:t>
            </a: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034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44FCEF4-4190-40E6-DF0F-98A8C851703D}"/>
              </a:ext>
            </a:extLst>
          </p:cNvPr>
          <p:cNvSpPr/>
          <p:nvPr/>
        </p:nvSpPr>
        <p:spPr>
          <a:xfrm>
            <a:off x="3276851" y="1784186"/>
            <a:ext cx="5638296" cy="884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1 ความปลอดภัยในการทำงาน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596656" y="3186632"/>
            <a:ext cx="10837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ความปลอดภัยในการปฏิบัติงานไม้สิ่งที่ต้อง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คํานึ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งถึงในการปฏิบัติงานก็คือ ความปลอดภัย ถ้าเรา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อย่างใดอย่างหนึ่ง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สําเร็จ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แต่ต้องบาดเจ็บ สูญเสียอวัยวะ หรือ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เครื่องมือชํารุดเสียหาย ก็อาจจะไม่คุ้มค่า     ฉะนั้นอุบัติเหตุที่อาจเกิดขึ้นในระหว่างการปฏิบัติงาน คือสิ่งที่เราต้องระมัดระวังป้องกันไม่ให้เกิด </a:t>
            </a:r>
            <a:r>
              <a:rPr lang="th-TH" sz="2800" dirty="0"/>
              <a:t>หรือถ้าเกิดขึ้น       ก็อาจจะให้มีความสูญเสียน้อยกว่าที่ควรจะเป็นการปฏิบัติงานที่เกี่ยวกับงานไม้ก็เช่นเดียวกัน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4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1999634" y="1922312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4 การใช้และบำรุงรักษาเครื่องมือและเครื่องจักรงานไม้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760674"/>
            <a:ext cx="105663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กบไสไม้ กบลางสั้น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ส่วนมากจะมีความยาว 6-8 นิ้ว ใช้ไสไม้ที่มีขรุขระ แอ่น บิดงอ ซึ่งกบชนิดอื่น         ไม่สามารถไสได้ ใบกบ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มุมกับตัวกบ 45 องศากบล้างยาว มีลักษณะคล้ายกบล้างสั้น มีความยาว 16-18 นิ้ว      ใช้ล้างแนวไม้ให้ตรงใช้ไสไม้ก่อนเพราะติดล้างกัน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บํารุ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งรักษา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ตรวจดูความเรียบร้อยของใบกบก่อนเก็บเข้าที่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ความสะอาดตัวกบโดยใช้ แปรงปัดเศษไม้ออก ชโลมน้ำมันใบกบก่อนเก็บเข้าที่เก็บ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ความสะอาดตะไบโดยใช้แปรงทองเหลืองปัดเศษโลหะออก ไม่ควรวางตะไบทับกันเพราะจะ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คมตะไบสึก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 กบขูดหรือกบแต่ง ใช้แต่งไม้โค้งเพื่อผิวเรียบ   ซึ่งกบธรรมดาไม่อาจแต่งได้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441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1B8F330-C674-FEAF-65A1-26F01ED60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32" y="2627881"/>
            <a:ext cx="4426585" cy="3682919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7D7D87D-B879-1283-32B1-033B02196391}"/>
              </a:ext>
            </a:extLst>
          </p:cNvPr>
          <p:cNvSpPr/>
          <p:nvPr/>
        </p:nvSpPr>
        <p:spPr>
          <a:xfrm>
            <a:off x="4187264" y="2025544"/>
            <a:ext cx="3674783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กบไสไม้ กบลางสั้น</a:t>
            </a:r>
          </a:p>
        </p:txBody>
      </p:sp>
    </p:spTree>
    <p:extLst>
      <p:ext uri="{BB962C8B-B14F-4D97-AF65-F5344CB8AC3E}">
        <p14:creationId xmlns:p14="http://schemas.microsoft.com/office/powerpoint/2010/main" val="303011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980745"/>
            <a:ext cx="1056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ปากกาจับยึด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เป็นปากกาที่ยึดแน่นบนโต๊ะ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ใช้งาน 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จับโลหะให้แน่นเพื่อตัด ขัด เจาะ ตะไบ ลบคม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การบํารุงรักษา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ไม่ควรใช้ปากการองรับเหล็กเพื่อทุบ 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ปากกาแตกหักได้ง่าย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ความสะอาดทุกส่วนของปากกาจับชิ้นงาน หลังจาก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ความสะอาดปากกาจับชิ้นงานเสร็จ ให้ชโลมด้วยน้ำมันเพื่อป้องกัน สนิมเมื่อเลิกใช้งานขันปากกาเข้าไปให้มิดชิด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28D6157-467A-12DA-2E5A-193F1ACD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746" y="3760139"/>
            <a:ext cx="2703596" cy="27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846274"/>
            <a:ext cx="1056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ปากกาหัวโต๊ะ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เป็นปากกาที่ยึดแน่นอยู่กับด้านข้างหัวโต๊ะใช้งาน 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จับไม้ในการตัด 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การบํารุงรักษา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ไม่ควรใช้ปากการองรับเหล็กเพื่อทุบ 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ปากกาแตกหักได้ง่าย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 ทุกส่วนของปากกาจับชิ้นงาน หลังจาก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ความสะอาดปากกาจับชิ้นงานเสร็จ ให้ชโลมด้วยน้ำมันเพื่อป้องกัน สนิมเมื่อเลิกใช้งานขันปากกาเข้าไปให้มิดชิด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B5DEBAA-EEAA-E6C1-F638-EDCC1E81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9647" y="3400306"/>
            <a:ext cx="3185177" cy="25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8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846274"/>
            <a:ext cx="105663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4. ปากกาอัดไม้หรือแม่แรงอัดไม้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เป็นปากกาจับชิ้นงานที่ใช้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ในการอัดไม้เข้าหากันให้แน่น เช่น      การอัดพื้น อัดไม้แผ่น อัดประกอบชิ้นงาน มีขนาดความยาวติดเป็นเมตร เช่น 1 เมตร 0.50 เมตร 2.00 เมตร     เป็นต้น       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การบํารุงรักษา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เมื่อเลิกใช้ให้เลื่อนปากกาเข้าชิดกัน แล้วขันเกลียวให้ชิด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ความสะอาดทุกส่วน         ของปากกาจับชิ้นงาน หลังจากที่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ความสะอาดปากกาจับชิ้นงานเสร็จ ให้ชโลมน้ำมัน และทาจารบีที่เกลียว   ของปากกาจับชิ้นงานเลื่อนหน้าจับไม้ด้านท้ายเข้าหาด้านหน้า แล้วขันเกลียวให้หน้าทัง 2 ชิดกัน ไม่ใช้ปากกาอัดไม้ เป็นที่รองรับในการทุบเหล็ก หรือทุบตะปู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244658B-25D5-924C-CB65-CA97FE828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7106" y="4545105"/>
            <a:ext cx="2958352" cy="18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846274"/>
            <a:ext cx="10779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ClampTool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แคลม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C,F,G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แคลม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เป็นอุปกรณ์ที่ใช้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ช่วยในการจับยึดชิ้นงานมีขนาด  ต่างกันไป ระยะตั้งแต่ 3 นิ้วจนมากกว่า 12 นิ้ว งานไม้มักใช้แคลม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มาเป็นตัวช่วยยึดในระหว่างการตั้งเครื่อง การตั้งรั้ว        การเข้ามุม ฯลฯ เป็นต้น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การบํารุงรักษาหน้าสัมผัสจับงานให้เรียบอยู่เสมอ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เกลียวทาจารบ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ีเ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สมอ อย่าใช้แรงอัดมากเกินไป อาจ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หักได้ไม่ใช้รองรับในการทุบเหล็กหรือตะปูต้องคอย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 และหยอดน้ำมันกันเสนิมอยู่เสมอ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8CC52F3-D9B9-F73D-B353-25E33B461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835" y="4099502"/>
            <a:ext cx="2161883" cy="216188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E75655E-830A-6EB0-D7DB-F0C19368F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33" y="4093043"/>
            <a:ext cx="2541419" cy="224677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C4F017A-6663-0320-5549-5AC4ABE30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73" y="4093043"/>
            <a:ext cx="2457108" cy="22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5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846274"/>
            <a:ext cx="10779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คีมล็อค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เครื่องมือที่ช่างจะขาดเสียมิได้คือ คีม กุญแจเลื่อน ปากกา (หนีบจับวัตถุ) และคีมตัด จึง เห็นได้ชัดว่าคีมล็อคเป็นเครื่องมืออเนกประสงค์ที่รวมเอาจุดเด่นของเครื่องมือทั้งสี่มารวมเข้าไว้ด้วยกัน คีมล็อค จะให้แรงบีบกว่าหนึ่งตันในอุ้งมือของผู้ใช้ทั้งยังสามารถปรับระยะให้บีบวัตถุใด ๆ ตั้งแต่เล็กจิ๋วเรื่อยขึ้นไปถึง ขนาด 1 ½ นิ้ว ฟันหยักและแรงบีบมหาศาลช่วยให้คีมล็อคสามารถจับวัตถุที่มีพื้นผิวไม่สม่ำเสมอ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ือหัวน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็อต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เยินสิ้นสภาพไปแล้ว กลไกล็อคจะช่วยให้ฟันหยักบีบวัตถุทิ้งคาไว้ได้โดยผู้ใช้ปล่อยมือไป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งานอย่างอื่นได้แรง กดบนด้ามจะส่งแรงบีบ  เพิ่มไปหลายเท่าบนฟันหยัก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EAFF4D9-6BE6-A3AC-ABDB-C12F0146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175" y="4015068"/>
            <a:ext cx="2980765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2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94329" y="1846274"/>
            <a:ext cx="1077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/>
              <a:t>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คีมจับ 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การบํารุงรักษา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ใช้คีมให้เหมาะกับงาน ก่อนใช้ตรวจฉนวนหุ้มให้เรียบร้อย ถ้าชํารุดห้ามใช้ ไม่ใช้คีมขันสกรู หรือเกลียว เพราะอาจให้ปากคีมเสียหายไม่ควรใช้คีมแทนค้อนเมื่อเลิกใช้ควร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 เก็บเข้าที่ให้เรียบร้อย  หยอดน้ำมันเสมอ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BB1411D-4311-4918-6C46-94B8B966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461" y="4099502"/>
            <a:ext cx="4823422" cy="16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2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06447" y="1874728"/>
            <a:ext cx="10779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ตลับเมตร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เครื่องมือใช้ในการวัดบ่งชี้บอกระยะหรือขนาดในการ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กําหนดตําแหน่ง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ตรวจสอบระยะ          หรือขนาดความกว้าง ความยาว ความสูงหรือความหนาของวัสดุชิ้นงาน ที่ตัวเครื่องมือวัดมีหน่วยมาตรฐาน        การวัดมีหน่วยเป็นนิ้ว ฟุตและหน่วยเมตริก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กํากับ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ไว้ในเครื่องมือวัดชนิดเดียวกันเพื่อสะดวกในการใช้งาน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  <a:p>
            <a:pPr algn="thaiDist"/>
            <a:endParaRPr lang="th-TH" sz="2800" dirty="0"/>
          </a:p>
          <a:p>
            <a:pPr algn="thaiDist"/>
            <a:endParaRPr lang="th-TH" sz="2800" dirty="0"/>
          </a:p>
          <a:p>
            <a:pPr algn="thaiDist"/>
            <a:endParaRPr lang="th-TH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981D0DF-1F83-5958-CE2D-1D98F26A9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983" y="3428999"/>
            <a:ext cx="2901817" cy="29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4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06447" y="1874728"/>
            <a:ext cx="10779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ฉากเหล็ก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ใช้วัดขีดมุมฉาก ให้วางฉากลงบนไม้โดยให้ขอบแนบสนิทกับผิวไม้ด้านเรียบ แล้วจึงขีดเส้นฉากตามต้องการบนอีกด้านหนึ่งใช้ตรวจฉากของการเข้าไม้ โดยจับให้ฉากเข้ากับบริเวณที่เข้าไม้ ถ้าชนกัน แนบสนิท แสดงว่า การเข้าไม้ได้ฉากตามต้องการ    </a:t>
            </a:r>
          </a:p>
          <a:p>
            <a:pPr algn="thaiDist"/>
            <a:endParaRPr lang="th-TH" sz="2800" dirty="0"/>
          </a:p>
          <a:p>
            <a:pPr algn="thaiDist"/>
            <a:endParaRPr lang="th-TH" sz="2800" dirty="0"/>
          </a:p>
          <a:p>
            <a:pPr algn="thaiDist"/>
            <a:endParaRPr lang="th-TH" sz="2800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E729386-F35A-35A6-D0FD-05F7B302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139" y="3371873"/>
            <a:ext cx="2933168" cy="29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672352" y="2735789"/>
            <a:ext cx="10842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ความปลอดภัยด้านตัวบุคคล ควร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คํานึ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งถึงและปฏิบัติให้ถูกต้อง 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1.1 แต่งกายให้เหมาะสมกับการปฏิบัติงาน เสื้อ กางเกง ควรเย็บติดกัน หรือเป็น เสื้อคลุม หรือมีผ้ากันเปื้อน      ที่รัดกุม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1.2 สวมใส่รองเท้าหุ้มส้นหรือรองเท้านิรภัย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1.3 ไม่ควรสวมใส่เครื่องประดับ เช่น นาฬิกา แหวน และ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กําไล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ข้อมือ ในขณะปฏิบัติงาน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1.4 ถ้าผมยาวควรรวบผมหรือสวมหมวกปิดทับให้เรียบร้อย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1.5 ในการปฏิบัติงานที่อาจมีการกระเต็นของเศษไม้หรือฝุ่นมาก ๆ ควรสวมใส่แว่นตานิรภัย และผ้าปิดจมูกกันฝุ่น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1.6 ไม่ควรหยอกล้อหรือเล่นกันในบริเวณที่ปฏิบัติงานหรือในบริเวณที่มีข้อห้าม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1.7 ไม่ควรปฏิบัติงานในขณะที่ร่างกายเหนื่อยล้า อ่อนเพลีย เครียดหรือไม่สบาย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64F7BB-316C-74BF-61B1-B426290FC5F8}"/>
              </a:ext>
            </a:extLst>
          </p:cNvPr>
          <p:cNvSpPr/>
          <p:nvPr/>
        </p:nvSpPr>
        <p:spPr>
          <a:xfrm>
            <a:off x="672352" y="1764564"/>
            <a:ext cx="6602256" cy="884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ความปลอดภัยในงานไม้สามารถแยกได้ 3 ด้าน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06145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706447" y="1874728"/>
            <a:ext cx="10779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/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ขอขีดไม้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ใช้ขีด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แนวเพื่อการเลื่อย ผ่า หรือ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รูเดือย ประกอบด้วยส่วนหัวและแขนยึดกันแน่น ด้วยสลักหรือลิ่ม ปลายของแขนข้างหนึ่งจะมีเข็มปลายแหลมลายสลักหรือลิ่มออกแล้ววัดระยะห่างจากปลาย เข็มกับด้ามของหัวที่อยู่ทางปลายเข็มให้ได้ขนาดตามต้องการแล้วล็อกให้แน่น จับขอขีดด้ามที่มีเข็มให้แนบสนิท กับไม้และกดดันไปข้างหน้าโดยให้ปลายเข็มขีดผิวไม้ตลอดเวลา</a:t>
            </a:r>
          </a:p>
          <a:p>
            <a:pPr algn="thaiDist"/>
            <a:endParaRPr lang="th-TH" sz="2800" dirty="0"/>
          </a:p>
          <a:p>
            <a:pPr algn="thaiDist"/>
            <a:endParaRPr lang="th-TH" sz="2800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9C0580C-1A75-B00B-0EA0-FF587365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581" y="3536608"/>
            <a:ext cx="4054202" cy="26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/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เลื่อยลันดา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เป็นเลื่อยที่มีมือจับตอนโคนของใบเลื่อย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ชนิดฟันเลื่อยที่ใช้ตัด โดยเฉพาะชนิด ของฟันเลื่อยที่ใช้ซอย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มาจากเหล็กสปริง แผ่นบางปลายเรียว โคนใบเรื่อยใหญ่มีมือจับยึดแน่น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3578879"/>
            <a:ext cx="5287515" cy="23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/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 สิ่วปากบางหรือสิ่วแต่งใช้แต่ง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ขูดผิวไม้หรือปากไม้ให้เรียบสิ่วประกอบด้วยใบและด้าม ส่วนใบ          เป็นเหล็กกล้า แบนและบางแต่มีความคมมากใช้มือข้างหนึ่งจับด้ามสิ่ว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าหน้าที่นําสิ่วไปข้างหน้า อีกมือหนึ่งจับ       ตอนปากกลิ่วเพื่อบังคับทิศทางของสิ่วไม่เฉออกจากแนวที่ต้องการ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450" y="3445201"/>
            <a:ext cx="4983465" cy="28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/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 สิ่วเจาะ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ใช้เจาะช่องรูเดือย ตัวสิ่วมีความหนาแต่ความกว้างและความคมน้อยกว่าสิ่วปากบางจึง ต้องใช้ค้อนไม้ช่วยใช้มือข้างหนึ่งจับด้ามมืออีกข้องหนึ่งจับคอนไม้ค่อย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ๆต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อกให้สิ่วกินเนื้อไม้ทีละน้อยจนใกล้กับความลึก    ที่ต้องการแล้วแต่งร่องหรือรูอีกครั้งให้เรียบร้อย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583" y="3445201"/>
            <a:ext cx="3500876" cy="28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1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 สว่านข้อเสือ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เจาะรูเพื่อใส่น็อต สกรูโดยประกอบกับดอกสว่านดอกสว่านมีหลายขนาด และหลายลักษณะ ส่วนเกลียวจะมีหลายลักษณะใช้ในงานที่แตกต่างกันสอดก้านดอกสว่านลงแล้วหมุนให้บีบ ดอกสว่านให้แน่นใช้มือหนึ่งจับแล้วจ่อดอกสว่านลงบน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ตําแหน่ง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ที่ต้องการแล้วจึงหมุนดอกสว่าน จะกินเนื้อไม้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6244" y="3467560"/>
            <a:ext cx="3032391" cy="30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5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 สว่านเฟือง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เจาะรูเพื่อใส่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น็อตส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กรูโดยประกอบกับดอกสว่าน ดอกสว่านมีหลายขนาด         ดอกสว่านลงบน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ตําแหน่ง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ที่ต้องการแล้วกดมือที่จับและหมุนมือดอกสว่านจะกินเนื้อไม้ตามต้องการ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308" y="3254188"/>
            <a:ext cx="3777383" cy="28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9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16. ค้อนหงอน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ตอกหรือทุบบนวัตถุอื่น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เช่น การตอกตะปูการจัด ชิ้นส่วนให้เข้ารูป และการทุบทลายวัตถุค้อนอาจได้รับการออกแบบมาให้ใช้งานเฉพาะทาง แต่มีโครงสร้าง พื้นฐาน           ที่เหมือนกันคือด้ามจับและหัวค้อน ซึ่งน้ำหนักจะค่อนไปทางหัวค้อนมากกว่า แรงที่กระทบเป้าหมายจะ มากเท่าใด ขึ้นอยู่กับมวลของค้อนและความเร่งของ</a:t>
            </a:r>
            <a:r>
              <a:rPr lang="th-TH" sz="2800" dirty="0"/>
              <a:t>การตอก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994" y="3565104"/>
            <a:ext cx="2655633" cy="26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36911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7975" y="2080916"/>
            <a:ext cx="1077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16.เลื่อยฉลุ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คือเลื่อยอกขนาดเล็ก หน้าที่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การทํางาน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เดียวกับเลื่อยอกแต่โครงเป็นโลหะใบเลื่อยเล็กใช้งานไม่ได้กว้างเท่าเลื่อยอกใส่ใบเลื่อยเข้ากับโครงเลื่อยโดยให้ฟันของเลื่อยออกด้านหน้า และคมของใบเลื่อยพุ่งลงข้างล่างหมุนปรับใบเลื่อยให้ตึง (อย่าให้ตึงหรือหย่อนเกินไปจะ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ขาดง่าย) ขณะเลื่อยตัดงานควร บังคับโครงใบเลื่อย     ให้ตรง และเคลื่อนไหวช้า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BC1422-7476-F0AF-7AED-6C0903275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679" y="3429000"/>
            <a:ext cx="3707697" cy="30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1999634" y="1922312"/>
            <a:ext cx="81927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5 การฝึกฝีมืองานไม้เบื้องต้น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760674"/>
            <a:ext cx="1056639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การเข้าเดือยไม้แบบต่าง ๆ การเลือกวิธีการเข้าไม้เข้าเดือยให้เหมาะสมกับชิ้นงาน วิธีการแต่งเดือย รูเดือย และการแก้ไขการเข้าไม้และฝึกปฏิบัติวิธีการ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ทํางาน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ไม้รูปแบบต่าง ๆ ได้แก่ ฝึกปฏิบัติงานการไสไม้ การผ่าเดือย การตัดไม้การเจาะรูเดือย การบากไม้การเพลาะไม้ การปรับแต่งไม้ให้ให้เหมาะสมกับชิ้นงานได้ ตามแบบที่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กําหนด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Bef>
                <a:spcPts val="60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การเข้าไม้คือ การนําไม้ตั้งแต่ 2 แผ่น หรือ 2 ท่อนขึ้นไปมาบากรับ แล้วประกอบเข้าด้วยกัน ซึ่งเมื่อ    ประกอบกันแล้วต้องแข็งแรงเป็นชิ้นเดียวกัน โดยยึดไม้นั้นให้แน่นอยู่ในรูปแบบที่ต้องการด้วยการตอกตะปู ,   ตอกอัดด้วยลูกสลักไม้ ,การใช้สลักเกลียว (ในกรณีที่การเข้าไม้มี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สเกล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ขนาดใหญ่) หรือ การเข้าเดือยอัดกาว        (ในกรณีที่ต้องการความ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ปราณีต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ของรอยต่อ) เป็นต้น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3300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1339990" y="1819978"/>
            <a:ext cx="4338413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การเข้าไม้ มี 4 ประเภท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760674"/>
            <a:ext cx="105663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การต่อทาบไม้ตามยาว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Splicing Wood Joint)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มีรูปแบบ 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การต่อทาบแบบล็อคประสาน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Squared Splice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การต่อทาบแบบบังใบ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Half Lap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การต่อทาบแบบเฉียง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Scarf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การต่อทาบแบบปากฉลาม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Finger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การต่อทาบแบบดาม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Splice Wood Joint)</a:t>
            </a:r>
          </a:p>
        </p:txBody>
      </p:sp>
    </p:spTree>
    <p:extLst>
      <p:ext uri="{BB962C8B-B14F-4D97-AF65-F5344CB8AC3E}">
        <p14:creationId xmlns:p14="http://schemas.microsoft.com/office/powerpoint/2010/main" val="27019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585200" y="1874728"/>
            <a:ext cx="1102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ความปลอดภัยด้านเครื่องมือ อุปกรณ์และวัสดุควรปฏิบัติดังนี้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2.1 ไม่จับ ปรับ หรือแต่ง เครื่องมือและอุปกรณ์ต่าง ๆ โดยที่ไม่มีความรู้หรือลองด้วยความสนุก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2.2 ไม่ควรเก็บเครื่องมือที่มีปลายแหลม เช่น มีด สิ่ว เหล็กขีด หรือวงเวียนปลายแหลมไว้ใน กระเป๋าเสื้อหรือกางเกง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2.3 การถือเครื่องมือที่มีปลายแหลมคมควรให้ด้านที่มีปลายแหลมชี้ลงด้านล่าง หรือหาวัสดุหุ้ม ปลายแหลมเสียก่อน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2.4 ควรยื่นหรือส่งเครื่องมือส่วนที่เป็นด้ามจับหรือส่วนที่ไม่แหลมคมให้ผู้ร่วมงานไม่ควรโยนให้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2.5 แจ้งครูหรือผู้ควบคุมให้ทราบเมื่อเครื่องมือหรืออุปกรณ์ชํารุดเสียหาย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2.6 ไม่ควรใช้เครื่องมืออุปกรณ์ที่ชํารุด หรือควรช่อมแซมเครื่องมือส่วนที่ชํารุดให้เรียบร้อย ก่อนใช้งาน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1200124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944886"/>
            <a:ext cx="1056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 การเข้าไม้แบบมุม 90 องศา (90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Degree Wood Joint)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มีรูปแบบ 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การเข้าไม้แบบบังใบ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Rabbet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การเข้าไม้แบบบากร่อง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Dado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การเข้าไม้แบบบังใบ และบากร่อง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Dado and Rabbet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การเข้าไม้แบบบากร่องหางเหยี่ยว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Dovetail Wood)</a:t>
            </a:r>
          </a:p>
        </p:txBody>
      </p:sp>
    </p:spTree>
    <p:extLst>
      <p:ext uri="{BB962C8B-B14F-4D97-AF65-F5344CB8AC3E}">
        <p14:creationId xmlns:p14="http://schemas.microsoft.com/office/powerpoint/2010/main" val="2633075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944886"/>
            <a:ext cx="10566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3. การเข้าไม้แบบมุม 45 องศา (45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Degree Wood Joint)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มีรูปแบบ 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การเข้าไม้แบบเรียบ (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Mitred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Butt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การเข้าไม้แบบบ่ารับ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Notched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การเข้าไม้แบบเข้าลิ้น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Tongue and Groove Wood Joint)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การเข้าไม้แบบเซาะร่อง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Groove Wood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การเข้าไม้แบบสอดลิ้น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Splined Wood Joint)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Widening Wood Joint)</a:t>
            </a:r>
          </a:p>
        </p:txBody>
      </p:sp>
    </p:spTree>
    <p:extLst>
      <p:ext uri="{BB962C8B-B14F-4D97-AF65-F5344CB8AC3E}">
        <p14:creationId xmlns:p14="http://schemas.microsoft.com/office/powerpoint/2010/main" val="3667072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812801" y="1944886"/>
            <a:ext cx="10566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การเพลาะไม้ คือ การนําแผ่นไม้มาเรียงแล้วต่อประกบเข้าหากันด้วยวิธีต่าง ๆ เพื่อเพิ่มความกว้าง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ของขนาดไม้ให้ได้ตามที่ต้องการ เพราะไม้ที่มีขนาดใหญ่ ๆ นั้นในปัจจุบันค่อนข้างหายาก จึงต้องใช้เทคนิคนี้ในการเพิ่มความ กว้างของไม้โดยแบ่งรูปแบบการเพลาะไม้ได้ดังนี้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Rubbed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การเพลาะไม้ด้วยการใช้กาวร่วมกับเดือยไม้(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Dowelled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การเพลาะไม้ด้วยการใช้กาวร่วมกับการบังใบ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Rebated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การเพลาะไม้ด้วยการใช้กาวร่วมกับรางลิ้น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Tongued or Grooved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การเพลาะไม้ด้วยการใช้กาวร่วมกับการสอดลิ้น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Tongued or Feathered Joint)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การเพลาะไม้ด้วยการใช้กาวร่วมกับตะปูเกลียว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Wood Screws)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การเพลาะไม้ด้วยการใช้กาวร่วมกับตะปู(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Glued and Nail)</a:t>
            </a:r>
          </a:p>
        </p:txBody>
      </p:sp>
    </p:spTree>
    <p:extLst>
      <p:ext uri="{BB962C8B-B14F-4D97-AF65-F5344CB8AC3E}">
        <p14:creationId xmlns:p14="http://schemas.microsoft.com/office/powerpoint/2010/main" val="930162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CC650DE-A88D-41D6-9A5F-C070CC1584C7}"/>
              </a:ext>
            </a:extLst>
          </p:cNvPr>
          <p:cNvSpPr/>
          <p:nvPr/>
        </p:nvSpPr>
        <p:spPr>
          <a:xfrm>
            <a:off x="2342943" y="5341578"/>
            <a:ext cx="7997537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25B1CD1-25BD-484A-8AD4-4C728F073423}"/>
              </a:ext>
            </a:extLst>
          </p:cNvPr>
          <p:cNvSpPr txBox="1"/>
          <p:nvPr/>
        </p:nvSpPr>
        <p:spPr>
          <a:xfrm>
            <a:off x="2473407" y="5391903"/>
            <a:ext cx="786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กลุ่มวิชาก่อสร้างทั่วไป 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การต่อท่อประปาภายในอาคาร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648CB8-7D44-4A23-ACE3-DC08D331F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585200" y="1989469"/>
            <a:ext cx="1102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2.7 การลับหรือปรับแต่งคมของเครื่องมือให้คมอยู่เสมอตามความเหมะสมขอเครื่องมอืแต่ละชนิด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2.8 ใช้เครื่องมือให้ถูกต้องตามลักษณะการใช้งาน เช่น ไม่ควรใช้ด้ามฉากดอกตะปู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2.9 เมื่อต้องใช้เครื่องมือเกี่ยวกับไฟฟ้า ต้องแน่ใจว่ามีการป้องกันไฟฟ้ารั่ว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2.10 การกองเก็บไม้ควรมีไม้หมอนรองวางเรียงตามขนาดความยาวให้เป็นระเบียบ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2.11 ควรเก็บวัสดุและอุปกรณ์งานสีหรือสารละลายที่ไวไฟไว้ในที่มิดชิด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2.12 ควรเช็ด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ความสะอาดเครื่องมือ จัดเก็บเครื่องมือและวัสดุอุปกรณ์ให้เป็นระเบียบตาม หมวดหมู่หลังเลิกปฏิบัติงานทุกครั้ง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22672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585200" y="1946445"/>
            <a:ext cx="110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ความปลอดภัยด้านการปฏิบัติงานในโรงฝึกงาน ควรปฏิบัติดังนี้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3.1 ปฏิบัติตามกฎความปลอดภัย ตาม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าแนะนําของครูและของผู้ควบคุมอย่างเคร่งครัด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3.2 ควรมีชุดปฐมพยาบาลเบื้องตันไว้ในพื้นที่ปฏิบัติงาน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3.3 ถังดับเพลิงต้องอยู่ในที่ที่สามารถมองเห็นได้ชัดเจนและหยิบใช้งานได้สะดวก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3.4 รีบแจ้งครูหรือผู้ควบคุมให้ทราบทันที่ที่เกิดอุบัติเหตุ 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3.5 จัดให้มีแสงสว่างในบริเวณปฏิบัติงานให้เพียงพอ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3.6 จัดให้มีการระบายอากาศบริเวณพื้นที่ปฏิบัติงานให้เพียงพอ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3.7 การยกหรือเคลื่อนย้ายไม้ที่มีความยาวมากควรมีผู้ช่วย และควรเคลื่อนย้ายให้ไม้อยู่ในแนวนอน</a:t>
            </a:r>
          </a:p>
        </p:txBody>
      </p:sp>
    </p:spTree>
    <p:extLst>
      <p:ext uri="{BB962C8B-B14F-4D97-AF65-F5344CB8AC3E}">
        <p14:creationId xmlns:p14="http://schemas.microsoft.com/office/powerpoint/2010/main" val="135015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7" y="1669337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715307-1F6C-05FA-79A0-1D9C59407616}"/>
              </a:ext>
            </a:extLst>
          </p:cNvPr>
          <p:cNvSpPr txBox="1"/>
          <p:nvPr/>
        </p:nvSpPr>
        <p:spPr>
          <a:xfrm>
            <a:off x="585200" y="2080916"/>
            <a:ext cx="110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3.8 วัสดุที่เป็นชิ้นเล็ก ๆ เช่น ตะปูน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็อต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ควรมีภาชนะหรือกล่อง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3.9 ไม่ควรอมตะปูไว้ในปากขณะตอกตะปู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3.10 บริเวณพื้นที่ปฏิบัติงานจะต้องสะอาด ปราศจากเศษไม้ขี้เลื่อย และน้ำมัน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3.11 เคารพและปฏิบัติตามป้ายเตือนต่าง ๆ ในพื้นที่ปฏิบัติงาน เช่น เครื่องจักร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3.12 เต้ารับ เต้าเสียบ สายไฟสนาม และอุปกรณ์เกี่ยวกับไฟฟ้าต้องไม่ชํารุดควรซ่อมแซมให้ อยู่ในสภาพดีก่อนใช้งาน 3.13 ตะปูที่มีปลายแหลมโผล่ขึ้นมาควรพับหรือถอนตะปูออก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3.14 การเคลื่อนย้ายของหนักควรหาผู้ช่วยหรือใช้เครื่องทุนแรงยก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3.15 หลังเลิกปฏิบัติงาน ควรช่วยกัน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ความสะอาดบริเวณที่ปฏิบัติงานอยู่เสมอ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15959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69455" y="1588655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276A849-6C3A-F6EF-0640-483A2AB0C223}"/>
              </a:ext>
            </a:extLst>
          </p:cNvPr>
          <p:cNvSpPr/>
          <p:nvPr/>
        </p:nvSpPr>
        <p:spPr>
          <a:xfrm>
            <a:off x="2609234" y="1922312"/>
            <a:ext cx="6973532" cy="709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 การอ่านแบบและประมาณการวัสดุงานไม้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82328" y="2965341"/>
            <a:ext cx="10566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การถอดแบบงานไม้แบบ การคํานวณหาปริมาณพื้นที่ไม้แบบ คือ พื้นที่ของไม้แบบที่ประกอบขึ้น      เพื่อเป็นแบบหล่อ คอนกรีตในงานโครงสร้างคอนกรีตเสริมเหล็กทั้งหมดของอาคารโดย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คํานึ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งถึงเทคนิคการก่อสร้าง   ว่าต้องประกอบแบบหล่ออย่างไรจึงจะเทคอนกรีตได้รูปทรงของโครงสร้างตามต้องการโดยแยก ตามส่วนประกอบของโครงสร้าง ได้แก่ ฐานราก ตอม่อ เสา คาน บันได พื้น กันสาด แผงบัง แดด หรือหลังคา คอนกรีตเสริมเหล็กแล้วนํามาคิดรวมปริมาณงานไม้แบบทั้งหมด หน่วยเป็น ตารางเมตร การคํานวณหาพื้นที่ไม้ แบบแยกตามส่วนประกอบของโครงสร้างมีวิธีคิด 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54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122056-EAA9-4B79-86DB-65B705A3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92BE42D-8CC8-40D1-B36C-263F964D7340}"/>
              </a:ext>
            </a:extLst>
          </p:cNvPr>
          <p:cNvSpPr/>
          <p:nvPr/>
        </p:nvSpPr>
        <p:spPr>
          <a:xfrm>
            <a:off x="387926" y="1615549"/>
            <a:ext cx="11416146" cy="502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BA18837-E785-4FCC-BD16-A293BFD85032}"/>
              </a:ext>
            </a:extLst>
          </p:cNvPr>
          <p:cNvSpPr txBox="1"/>
          <p:nvPr/>
        </p:nvSpPr>
        <p:spPr>
          <a:xfrm>
            <a:off x="628479" y="1925793"/>
            <a:ext cx="10935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ฐานราก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คิดความยาวของเส้นรอบรูปของฐานราก คูณ ความหนาของฐานราก คูณ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เขียนสมการการ  หาพื้นที่ไม้แบบหล่อฐานรากเป็น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ความยาวของเส้นรอบรูปของฐานราก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= ........ตารางเมตร 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ให้ถอดจากแบบแปลนฐานราก ตอม่อ และแบบขยายฐานราก ตอม่อ โดยคิดปริมาณ งานแยก             ตามหมายเลขฐานรากแล้วหาผลรวมของไม้แบบที่ใช้หล่อฐานราก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ตอม่อ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คิดความยาวรอบรูปหน้าตัดของตอม่อ คูณ ความสูงของตอม่อ คูณ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ตอม่อ เขียนสมการการหาพื้นที่ไม้แบบหล่อตอม่อเป็น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ความยาวรอบรูปหน้าตัดของตอม่อ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จํานวน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ตอม่อ = .........ตารางเมตร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ให้ถอดจากแบบแปลนฐานราก ตอม่อ และแบบขยายโครงสร้างฐานราก ตอม่อ โดยคิด แยกปริมาณ งานตามหมายเลขตอม่อแล้วหาผลรวมของไม้แบบที่ใช้หล่อตอม่อ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58181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4346</Words>
  <Application>Microsoft Office PowerPoint</Application>
  <PresentationFormat>แบบจอกว้าง</PresentationFormat>
  <Paragraphs>142</Paragraphs>
  <Slides>43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TH Niramit AS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3</cp:revision>
  <dcterms:created xsi:type="dcterms:W3CDTF">2023-06-13T18:23:34Z</dcterms:created>
  <dcterms:modified xsi:type="dcterms:W3CDTF">2023-06-14T05:18:54Z</dcterms:modified>
</cp:coreProperties>
</file>